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1"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0890" autoAdjust="0"/>
  </p:normalViewPr>
  <p:slideViewPr>
    <p:cSldViewPr snapToGrid="0">
      <p:cViewPr varScale="1">
        <p:scale>
          <a:sx n="55" d="100"/>
          <a:sy n="55" d="100"/>
        </p:scale>
        <p:origin x="109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59CE0B-E3AD-453F-A9F2-44084D04EF7D}" type="datetimeFigureOut">
              <a:rPr lang="en-US" smtClean="0"/>
              <a:t>9/9/2021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3C0870-95F0-4894-BBBA-EB01BB377185}" type="slidenum">
              <a:rPr lang="en-US" smtClean="0"/>
              <a:t>‹#›</a:t>
            </a:fld>
            <a:endParaRPr lang="en-US"/>
          </a:p>
        </p:txBody>
      </p:sp>
    </p:spTree>
    <p:extLst>
      <p:ext uri="{BB962C8B-B14F-4D97-AF65-F5344CB8AC3E}">
        <p14:creationId xmlns:p14="http://schemas.microsoft.com/office/powerpoint/2010/main" val="4160187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five principles of lean are considered as recipe for improving</a:t>
            </a:r>
            <a:r>
              <a:rPr lang="en-US" baseline="0" dirty="0" smtClean="0"/>
              <a:t> workplace efficiency in order to reach desired goals.</a:t>
            </a:r>
            <a:endParaRPr lang="en-US" dirty="0"/>
          </a:p>
        </p:txBody>
      </p:sp>
      <p:sp>
        <p:nvSpPr>
          <p:cNvPr id="4" name="Slide Number Placeholder 3"/>
          <p:cNvSpPr>
            <a:spLocks noGrp="1"/>
          </p:cNvSpPr>
          <p:nvPr>
            <p:ph type="sldNum" sz="quarter" idx="10"/>
          </p:nvPr>
        </p:nvSpPr>
        <p:spPr/>
        <p:txBody>
          <a:bodyPr/>
          <a:lstStyle/>
          <a:p>
            <a:fld id="{B93C0870-95F0-4894-BBBA-EB01BB377185}" type="slidenum">
              <a:rPr lang="en-US" smtClean="0"/>
              <a:t>2</a:t>
            </a:fld>
            <a:endParaRPr lang="en-US"/>
          </a:p>
        </p:txBody>
      </p:sp>
    </p:spTree>
    <p:extLst>
      <p:ext uri="{BB962C8B-B14F-4D97-AF65-F5344CB8AC3E}">
        <p14:creationId xmlns:p14="http://schemas.microsoft.com/office/powerpoint/2010/main" val="849449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Limiting inventory reduces wastes in the long term</a:t>
            </a:r>
            <a:r>
              <a:rPr lang="en-US" baseline="0" dirty="0" smtClean="0"/>
              <a:t> when demand starts to fluctuate. Limiting inventory ensures inly requisite materials are available for production. Establish pull also ensures a just-in-time delivery where products are produced and delivered at the exact tome they are needed(</a:t>
            </a:r>
            <a:r>
              <a:rPr lang="en-US" dirty="0" smtClean="0"/>
              <a:t>Bajjou</a:t>
            </a:r>
            <a:r>
              <a:rPr lang="en-US" baseline="0" dirty="0" smtClean="0"/>
              <a:t>, </a:t>
            </a:r>
            <a:r>
              <a:rPr lang="en-US" dirty="0" smtClean="0"/>
              <a:t>Chafi</a:t>
            </a:r>
            <a:r>
              <a:rPr lang="en-US" baseline="0" dirty="0" smtClean="0"/>
              <a:t> and </a:t>
            </a:r>
            <a:r>
              <a:rPr lang="en-US" dirty="0" smtClean="0"/>
              <a:t>En-Nadi, 2017)</a:t>
            </a:r>
            <a:r>
              <a:rPr lang="en-US" baseline="0" dirty="0" smtClean="0"/>
              <a:t>. Thus, the needs of the consumers are met.  Finally, pull establishment concept establishes </a:t>
            </a:r>
            <a:r>
              <a:rPr lang="en-US" baseline="0" dirty="0" err="1" smtClean="0"/>
              <a:t>takt</a:t>
            </a:r>
            <a:r>
              <a:rPr lang="en-US" baseline="0" dirty="0" smtClean="0"/>
              <a:t> times. The demand of consumers are determined by calculation of how often an activity should be completed to meet the demand.</a:t>
            </a:r>
            <a:endParaRPr lang="en-US" dirty="0"/>
          </a:p>
        </p:txBody>
      </p:sp>
      <p:sp>
        <p:nvSpPr>
          <p:cNvPr id="4" name="Slide Number Placeholder 3"/>
          <p:cNvSpPr>
            <a:spLocks noGrp="1"/>
          </p:cNvSpPr>
          <p:nvPr>
            <p:ph type="sldNum" sz="quarter" idx="10"/>
          </p:nvPr>
        </p:nvSpPr>
        <p:spPr/>
        <p:txBody>
          <a:bodyPr/>
          <a:lstStyle/>
          <a:p>
            <a:fld id="{B93C0870-95F0-4894-BBBA-EB01BB377185}" type="slidenum">
              <a:rPr lang="en-US" smtClean="0"/>
              <a:t>11</a:t>
            </a:fld>
            <a:endParaRPr lang="en-US"/>
          </a:p>
        </p:txBody>
      </p:sp>
    </p:spTree>
    <p:extLst>
      <p:ext uri="{BB962C8B-B14F-4D97-AF65-F5344CB8AC3E}">
        <p14:creationId xmlns:p14="http://schemas.microsoft.com/office/powerpoint/2010/main" val="36410924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 and every employee ought</a:t>
            </a:r>
            <a:r>
              <a:rPr lang="en-US" baseline="0" dirty="0" smtClean="0"/>
              <a:t> to strive towards perfection in their positions while delivering products according to customers needs and demand. The organization ought to continue being a learning organization in order to always find new ways to improve its production.</a:t>
            </a:r>
            <a:endParaRPr lang="en-US" dirty="0"/>
          </a:p>
        </p:txBody>
      </p:sp>
      <p:sp>
        <p:nvSpPr>
          <p:cNvPr id="4" name="Slide Number Placeholder 3"/>
          <p:cNvSpPr>
            <a:spLocks noGrp="1"/>
          </p:cNvSpPr>
          <p:nvPr>
            <p:ph type="sldNum" sz="quarter" idx="10"/>
          </p:nvPr>
        </p:nvSpPr>
        <p:spPr/>
        <p:txBody>
          <a:bodyPr/>
          <a:lstStyle/>
          <a:p>
            <a:fld id="{B93C0870-95F0-4894-BBBA-EB01BB377185}" type="slidenum">
              <a:rPr lang="en-US" smtClean="0"/>
              <a:t>12</a:t>
            </a:fld>
            <a:endParaRPr lang="en-US"/>
          </a:p>
        </p:txBody>
      </p:sp>
    </p:spTree>
    <p:extLst>
      <p:ext uri="{BB962C8B-B14F-4D97-AF65-F5344CB8AC3E}">
        <p14:creationId xmlns:p14="http://schemas.microsoft.com/office/powerpoint/2010/main" val="2984697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Understanding underperformance</a:t>
            </a:r>
            <a:r>
              <a:rPr lang="en-US" baseline="0" dirty="0" smtClean="0"/>
              <a:t> issues aids in tackling the issues and create a room for improvement.  Conveying expectation and feedback for </a:t>
            </a:r>
            <a:r>
              <a:rPr lang="en-US" baseline="0" dirty="0" smtClean="0"/>
              <a:t>employees </a:t>
            </a:r>
            <a:r>
              <a:rPr lang="en-US" baseline="0" dirty="0" smtClean="0"/>
              <a:t>and providing conducive working environment lays a foundation for employees performance improvement and thus organization improvement. Regular training empowers employees skills development.</a:t>
            </a:r>
            <a:endParaRPr lang="en-US" dirty="0"/>
          </a:p>
        </p:txBody>
      </p:sp>
      <p:sp>
        <p:nvSpPr>
          <p:cNvPr id="4" name="Slide Number Placeholder 3"/>
          <p:cNvSpPr>
            <a:spLocks noGrp="1"/>
          </p:cNvSpPr>
          <p:nvPr>
            <p:ph type="sldNum" sz="quarter" idx="10"/>
          </p:nvPr>
        </p:nvSpPr>
        <p:spPr/>
        <p:txBody>
          <a:bodyPr/>
          <a:lstStyle/>
          <a:p>
            <a:fld id="{B93C0870-95F0-4894-BBBA-EB01BB377185}" type="slidenum">
              <a:rPr lang="en-US" smtClean="0"/>
              <a:t>13</a:t>
            </a:fld>
            <a:endParaRPr lang="en-US"/>
          </a:p>
        </p:txBody>
      </p:sp>
    </p:spTree>
    <p:extLst>
      <p:ext uri="{BB962C8B-B14F-4D97-AF65-F5344CB8AC3E}">
        <p14:creationId xmlns:p14="http://schemas.microsoft.com/office/powerpoint/2010/main" val="4112990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raining programs must ensure that e</a:t>
            </a:r>
            <a:r>
              <a:rPr lang="en-US" dirty="0" smtClean="0"/>
              <a:t>very employee comprehend the</a:t>
            </a:r>
            <a:r>
              <a:rPr lang="en-US" baseline="0" dirty="0" smtClean="0"/>
              <a:t> five principles of lean for during working hours and outside work. Understanding the value is crucial since it is what customers are willing to buy.  Mapping the value stream helps employees to eliminate activities that do not add value to the end customers (</a:t>
            </a:r>
            <a:r>
              <a:rPr lang="en-US" dirty="0" smtClean="0"/>
              <a:t>Markovitz, 2017)</a:t>
            </a:r>
            <a:r>
              <a:rPr lang="en-US" baseline="0" dirty="0" smtClean="0"/>
              <a:t>. Employees are then taught how-to break down steps, leveling out workload and reconfiguring the production steps. Finally the programs will ensure employees' strive for perfection. Lean thinking and continuous improvement will be made the organizations culture.</a:t>
            </a:r>
            <a:endParaRPr lang="en-US" dirty="0"/>
          </a:p>
        </p:txBody>
      </p:sp>
      <p:sp>
        <p:nvSpPr>
          <p:cNvPr id="4" name="Slide Number Placeholder 3"/>
          <p:cNvSpPr>
            <a:spLocks noGrp="1"/>
          </p:cNvSpPr>
          <p:nvPr>
            <p:ph type="sldNum" sz="quarter" idx="10"/>
          </p:nvPr>
        </p:nvSpPr>
        <p:spPr/>
        <p:txBody>
          <a:bodyPr/>
          <a:lstStyle/>
          <a:p>
            <a:fld id="{B93C0870-95F0-4894-BBBA-EB01BB377185}" type="slidenum">
              <a:rPr lang="en-US" smtClean="0"/>
              <a:t>3</a:t>
            </a:fld>
            <a:endParaRPr lang="en-US"/>
          </a:p>
        </p:txBody>
      </p:sp>
    </p:spTree>
    <p:extLst>
      <p:ext uri="{BB962C8B-B14F-4D97-AF65-F5344CB8AC3E}">
        <p14:creationId xmlns:p14="http://schemas.microsoft.com/office/powerpoint/2010/main" val="3133524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Production objectives will provide direction</a:t>
            </a:r>
            <a:r>
              <a:rPr lang="en-US" baseline="0" dirty="0" smtClean="0"/>
              <a:t> for daily and long term operations. Learning programs will be inline with strategic planning for the organization in the next 12 months.  Production schedules ensure sustainable profitability. Strategic planning will provide timing for financing </a:t>
            </a:r>
            <a:r>
              <a:rPr lang="en-US" baseline="0" dirty="0" err="1" smtClean="0"/>
              <a:t>equipements</a:t>
            </a:r>
            <a:r>
              <a:rPr lang="en-US" baseline="0" dirty="0" smtClean="0"/>
              <a:t> upgrades, expansion and expansion to new markets. Financial planning will incorporate analysis of historic and current data including cash flow and retained earnings. </a:t>
            </a:r>
            <a:r>
              <a:rPr lang="en-US" baseline="0" dirty="0" err="1" smtClean="0"/>
              <a:t>Protoclas</a:t>
            </a:r>
            <a:r>
              <a:rPr lang="en-US" baseline="0" dirty="0" smtClean="0"/>
              <a:t> aid in guiding managers in dealing with personnel conflicts and avoid slow productivity. Besides,  they ensure facility and production maintenance operations are fully followed.</a:t>
            </a:r>
            <a:endParaRPr lang="en-US" dirty="0"/>
          </a:p>
        </p:txBody>
      </p:sp>
      <p:sp>
        <p:nvSpPr>
          <p:cNvPr id="4" name="Slide Number Placeholder 3"/>
          <p:cNvSpPr>
            <a:spLocks noGrp="1"/>
          </p:cNvSpPr>
          <p:nvPr>
            <p:ph type="sldNum" sz="quarter" idx="10"/>
          </p:nvPr>
        </p:nvSpPr>
        <p:spPr/>
        <p:txBody>
          <a:bodyPr/>
          <a:lstStyle/>
          <a:p>
            <a:fld id="{B93C0870-95F0-4894-BBBA-EB01BB377185}" type="slidenum">
              <a:rPr lang="en-US" smtClean="0"/>
              <a:t>4</a:t>
            </a:fld>
            <a:endParaRPr lang="en-US"/>
          </a:p>
        </p:txBody>
      </p:sp>
    </p:spTree>
    <p:extLst>
      <p:ext uri="{BB962C8B-B14F-4D97-AF65-F5344CB8AC3E}">
        <p14:creationId xmlns:p14="http://schemas.microsoft.com/office/powerpoint/2010/main" val="4252971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supply chain faces a lot of failures such as shipping wrong products to a customer and receiving items</a:t>
            </a:r>
            <a:r>
              <a:rPr lang="en-US" baseline="0" dirty="0" smtClean="0"/>
              <a:t> incorrectly. </a:t>
            </a:r>
            <a:r>
              <a:rPr lang="en-US" dirty="0" smtClean="0"/>
              <a:t>Training on the importance of data. Data value will be a major topic in the training programs. Understanding the value and accuracy of data aids employees to feel responsible for the data.</a:t>
            </a:r>
          </a:p>
          <a:p>
            <a:endParaRPr lang="en-US" dirty="0"/>
          </a:p>
        </p:txBody>
      </p:sp>
      <p:sp>
        <p:nvSpPr>
          <p:cNvPr id="4" name="Slide Number Placeholder 3"/>
          <p:cNvSpPr>
            <a:spLocks noGrp="1"/>
          </p:cNvSpPr>
          <p:nvPr>
            <p:ph type="sldNum" sz="quarter" idx="10"/>
          </p:nvPr>
        </p:nvSpPr>
        <p:spPr/>
        <p:txBody>
          <a:bodyPr/>
          <a:lstStyle/>
          <a:p>
            <a:fld id="{B93C0870-95F0-4894-BBBA-EB01BB377185}" type="slidenum">
              <a:rPr lang="en-US" smtClean="0"/>
              <a:t>5</a:t>
            </a:fld>
            <a:endParaRPr lang="en-US"/>
          </a:p>
        </p:txBody>
      </p:sp>
    </p:spTree>
    <p:extLst>
      <p:ext uri="{BB962C8B-B14F-4D97-AF65-F5344CB8AC3E}">
        <p14:creationId xmlns:p14="http://schemas.microsoft.com/office/powerpoint/2010/main" val="1584270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Employees</a:t>
            </a:r>
            <a:r>
              <a:rPr lang="en-US" baseline="0" dirty="0" smtClean="0"/>
              <a:t> will be taught how to profile data and ensure they check statistics, data entry errors in order to determine internal and external source of inaccuracy in data entry. Error cluster aids in narrowing down sources of data errors by analyzing inaccuracy data set to determine the error margin. Such knowledge will help employees reduce data entry issues. Maintaining standard data employees can be aware of what to expect and know what protocols to follow(</a:t>
            </a:r>
            <a:r>
              <a:rPr lang="en-US" baseline="0" dirty="0" err="1" smtClean="0"/>
              <a:t>Grannis</a:t>
            </a:r>
            <a:r>
              <a:rPr lang="en-US" baseline="0" dirty="0" smtClean="0"/>
              <a:t> et al., 2019).</a:t>
            </a:r>
            <a:endParaRPr lang="en-US" dirty="0"/>
          </a:p>
        </p:txBody>
      </p:sp>
      <p:sp>
        <p:nvSpPr>
          <p:cNvPr id="4" name="Slide Number Placeholder 3"/>
          <p:cNvSpPr>
            <a:spLocks noGrp="1"/>
          </p:cNvSpPr>
          <p:nvPr>
            <p:ph type="sldNum" sz="quarter" idx="10"/>
          </p:nvPr>
        </p:nvSpPr>
        <p:spPr/>
        <p:txBody>
          <a:bodyPr/>
          <a:lstStyle/>
          <a:p>
            <a:fld id="{B93C0870-95F0-4894-BBBA-EB01BB377185}" type="slidenum">
              <a:rPr lang="en-US" smtClean="0"/>
              <a:t>6</a:t>
            </a:fld>
            <a:endParaRPr lang="en-US"/>
          </a:p>
        </p:txBody>
      </p:sp>
    </p:spTree>
    <p:extLst>
      <p:ext uri="{BB962C8B-B14F-4D97-AF65-F5344CB8AC3E}">
        <p14:creationId xmlns:p14="http://schemas.microsoft.com/office/powerpoint/2010/main" val="1757643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Setting deadlines and maintaining</a:t>
            </a:r>
            <a:r>
              <a:rPr lang="en-US" baseline="0" dirty="0" smtClean="0"/>
              <a:t> commitment enhances reliability and enforce the ability to stay focused. insures a company is responsible and can met its objectives on time. Regular breaks reduces fatigue that can result in burnout. </a:t>
            </a:r>
            <a:endParaRPr lang="en-US" dirty="0"/>
          </a:p>
        </p:txBody>
      </p:sp>
      <p:sp>
        <p:nvSpPr>
          <p:cNvPr id="4" name="Slide Number Placeholder 3"/>
          <p:cNvSpPr>
            <a:spLocks noGrp="1"/>
          </p:cNvSpPr>
          <p:nvPr>
            <p:ph type="sldNum" sz="quarter" idx="10"/>
          </p:nvPr>
        </p:nvSpPr>
        <p:spPr/>
        <p:txBody>
          <a:bodyPr/>
          <a:lstStyle/>
          <a:p>
            <a:fld id="{B93C0870-95F0-4894-BBBA-EB01BB377185}" type="slidenum">
              <a:rPr lang="en-US" smtClean="0"/>
              <a:t>7</a:t>
            </a:fld>
            <a:endParaRPr lang="en-US"/>
          </a:p>
        </p:txBody>
      </p:sp>
    </p:spTree>
    <p:extLst>
      <p:ext uri="{BB962C8B-B14F-4D97-AF65-F5344CB8AC3E}">
        <p14:creationId xmlns:p14="http://schemas.microsoft.com/office/powerpoint/2010/main" val="86151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Interviews</a:t>
            </a:r>
            <a:r>
              <a:rPr lang="en-US" baseline="0" dirty="0" smtClean="0"/>
              <a:t> and survey will allows employees to discover needs and gaps in the market. Addressing the needs increases sales and organization awareness  in the market. the use of quantitative and qualitative techniques uncovers customers needs and wants as well as how they want a product to be delivered to them. Eventually the organization provides quality products that meets customers needs.</a:t>
            </a:r>
            <a:endParaRPr lang="en-US" dirty="0"/>
          </a:p>
        </p:txBody>
      </p:sp>
      <p:sp>
        <p:nvSpPr>
          <p:cNvPr id="4" name="Slide Number Placeholder 3"/>
          <p:cNvSpPr>
            <a:spLocks noGrp="1"/>
          </p:cNvSpPr>
          <p:nvPr>
            <p:ph type="sldNum" sz="quarter" idx="10"/>
          </p:nvPr>
        </p:nvSpPr>
        <p:spPr/>
        <p:txBody>
          <a:bodyPr/>
          <a:lstStyle/>
          <a:p>
            <a:fld id="{B93C0870-95F0-4894-BBBA-EB01BB377185}" type="slidenum">
              <a:rPr lang="en-US" smtClean="0"/>
              <a:t>8</a:t>
            </a:fld>
            <a:endParaRPr lang="en-US"/>
          </a:p>
        </p:txBody>
      </p:sp>
    </p:spTree>
    <p:extLst>
      <p:ext uri="{BB962C8B-B14F-4D97-AF65-F5344CB8AC3E}">
        <p14:creationId xmlns:p14="http://schemas.microsoft.com/office/powerpoint/2010/main" val="1499953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Identifying and mapping value stream</a:t>
            </a:r>
            <a:r>
              <a:rPr lang="en-US" baseline="0" dirty="0" smtClean="0"/>
              <a:t> points out at all the activities that are inline with customers values hence improving sales. Reducing unnecessary activities and steps ensures that customers' get exactly what they want. Additionally, it helps reduce cost of producing the product. Mapping facilities are optimally arranged and therefore, manufacturer can reduce work and materials handling that are not necessary resulting to system efficiency. A good layout will eventually reduce cost of production, increasing productivity.</a:t>
            </a:r>
            <a:endParaRPr lang="en-US" dirty="0"/>
          </a:p>
        </p:txBody>
      </p:sp>
      <p:sp>
        <p:nvSpPr>
          <p:cNvPr id="4" name="Slide Number Placeholder 3"/>
          <p:cNvSpPr>
            <a:spLocks noGrp="1"/>
          </p:cNvSpPr>
          <p:nvPr>
            <p:ph type="sldNum" sz="quarter" idx="10"/>
          </p:nvPr>
        </p:nvSpPr>
        <p:spPr/>
        <p:txBody>
          <a:bodyPr/>
          <a:lstStyle/>
          <a:p>
            <a:fld id="{B93C0870-95F0-4894-BBBA-EB01BB377185}" type="slidenum">
              <a:rPr lang="en-US" smtClean="0"/>
              <a:t>9</a:t>
            </a:fld>
            <a:endParaRPr lang="en-US"/>
          </a:p>
        </p:txBody>
      </p:sp>
    </p:spTree>
    <p:extLst>
      <p:ext uri="{BB962C8B-B14F-4D97-AF65-F5344CB8AC3E}">
        <p14:creationId xmlns:p14="http://schemas.microsoft.com/office/powerpoint/2010/main" val="711879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smooth flow</a:t>
            </a:r>
            <a:r>
              <a:rPr lang="en-US" baseline="0" dirty="0" smtClean="0"/>
              <a:t> in production and distribution of goods ensures business success in the long run. Regular training of employees ensures employees skills development.</a:t>
            </a:r>
            <a:endParaRPr lang="en-US" dirty="0"/>
          </a:p>
        </p:txBody>
      </p:sp>
      <p:sp>
        <p:nvSpPr>
          <p:cNvPr id="4" name="Slide Number Placeholder 3"/>
          <p:cNvSpPr>
            <a:spLocks noGrp="1"/>
          </p:cNvSpPr>
          <p:nvPr>
            <p:ph type="sldNum" sz="quarter" idx="10"/>
          </p:nvPr>
        </p:nvSpPr>
        <p:spPr/>
        <p:txBody>
          <a:bodyPr/>
          <a:lstStyle/>
          <a:p>
            <a:fld id="{B93C0870-95F0-4894-BBBA-EB01BB377185}" type="slidenum">
              <a:rPr lang="en-US" smtClean="0"/>
              <a:t>10</a:t>
            </a:fld>
            <a:endParaRPr lang="en-US"/>
          </a:p>
        </p:txBody>
      </p:sp>
    </p:spTree>
    <p:extLst>
      <p:ext uri="{BB962C8B-B14F-4D97-AF65-F5344CB8AC3E}">
        <p14:creationId xmlns:p14="http://schemas.microsoft.com/office/powerpoint/2010/main" val="3168929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15A8DE3-26DB-480C-B06D-CCE25FB51BF2}"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B1F8EE-C59A-4D88-A137-6478E07819FC}" type="slidenum">
              <a:rPr lang="en-US" smtClean="0"/>
              <a:t>‹#›</a:t>
            </a:fld>
            <a:endParaRPr lang="en-US"/>
          </a:p>
        </p:txBody>
      </p:sp>
    </p:spTree>
    <p:extLst>
      <p:ext uri="{BB962C8B-B14F-4D97-AF65-F5344CB8AC3E}">
        <p14:creationId xmlns:p14="http://schemas.microsoft.com/office/powerpoint/2010/main" val="1060847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15A8DE3-26DB-480C-B06D-CCE25FB51BF2}"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B1F8EE-C59A-4D88-A137-6478E07819FC}" type="slidenum">
              <a:rPr lang="en-US" smtClean="0"/>
              <a:t>‹#›</a:t>
            </a:fld>
            <a:endParaRPr lang="en-US"/>
          </a:p>
        </p:txBody>
      </p:sp>
    </p:spTree>
    <p:extLst>
      <p:ext uri="{BB962C8B-B14F-4D97-AF65-F5344CB8AC3E}">
        <p14:creationId xmlns:p14="http://schemas.microsoft.com/office/powerpoint/2010/main" val="1968284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15A8DE3-26DB-480C-B06D-CCE25FB51BF2}"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B1F8EE-C59A-4D88-A137-6478E07819FC}"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191242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15A8DE3-26DB-480C-B06D-CCE25FB51BF2}"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B1F8EE-C59A-4D88-A137-6478E07819FC}" type="slidenum">
              <a:rPr lang="en-US" smtClean="0"/>
              <a:t>‹#›</a:t>
            </a:fld>
            <a:endParaRPr lang="en-US"/>
          </a:p>
        </p:txBody>
      </p:sp>
    </p:spTree>
    <p:extLst>
      <p:ext uri="{BB962C8B-B14F-4D97-AF65-F5344CB8AC3E}">
        <p14:creationId xmlns:p14="http://schemas.microsoft.com/office/powerpoint/2010/main" val="2908769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15A8DE3-26DB-480C-B06D-CCE25FB51BF2}"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B1F8EE-C59A-4D88-A137-6478E07819F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054779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15A8DE3-26DB-480C-B06D-CCE25FB51BF2}"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B1F8EE-C59A-4D88-A137-6478E07819FC}" type="slidenum">
              <a:rPr lang="en-US" smtClean="0"/>
              <a:t>‹#›</a:t>
            </a:fld>
            <a:endParaRPr lang="en-US"/>
          </a:p>
        </p:txBody>
      </p:sp>
    </p:spTree>
    <p:extLst>
      <p:ext uri="{BB962C8B-B14F-4D97-AF65-F5344CB8AC3E}">
        <p14:creationId xmlns:p14="http://schemas.microsoft.com/office/powerpoint/2010/main" val="1076169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5A8DE3-26DB-480C-B06D-CCE25FB51BF2}"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B1F8EE-C59A-4D88-A137-6478E07819FC}" type="slidenum">
              <a:rPr lang="en-US" smtClean="0"/>
              <a:t>‹#›</a:t>
            </a:fld>
            <a:endParaRPr lang="en-US"/>
          </a:p>
        </p:txBody>
      </p:sp>
    </p:spTree>
    <p:extLst>
      <p:ext uri="{BB962C8B-B14F-4D97-AF65-F5344CB8AC3E}">
        <p14:creationId xmlns:p14="http://schemas.microsoft.com/office/powerpoint/2010/main" val="8238132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5A8DE3-26DB-480C-B06D-CCE25FB51BF2}"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B1F8EE-C59A-4D88-A137-6478E07819FC}" type="slidenum">
              <a:rPr lang="en-US" smtClean="0"/>
              <a:t>‹#›</a:t>
            </a:fld>
            <a:endParaRPr lang="en-US"/>
          </a:p>
        </p:txBody>
      </p:sp>
    </p:spTree>
    <p:extLst>
      <p:ext uri="{BB962C8B-B14F-4D97-AF65-F5344CB8AC3E}">
        <p14:creationId xmlns:p14="http://schemas.microsoft.com/office/powerpoint/2010/main" val="1560236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15A8DE3-26DB-480C-B06D-CCE25FB51BF2}"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B1F8EE-C59A-4D88-A137-6478E07819FC}" type="slidenum">
              <a:rPr lang="en-US" smtClean="0"/>
              <a:t>‹#›</a:t>
            </a:fld>
            <a:endParaRPr lang="en-US"/>
          </a:p>
        </p:txBody>
      </p:sp>
    </p:spTree>
    <p:extLst>
      <p:ext uri="{BB962C8B-B14F-4D97-AF65-F5344CB8AC3E}">
        <p14:creationId xmlns:p14="http://schemas.microsoft.com/office/powerpoint/2010/main" val="3671209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15A8DE3-26DB-480C-B06D-CCE25FB51BF2}"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B1F8EE-C59A-4D88-A137-6478E07819FC}" type="slidenum">
              <a:rPr lang="en-US" smtClean="0"/>
              <a:t>‹#›</a:t>
            </a:fld>
            <a:endParaRPr lang="en-US"/>
          </a:p>
        </p:txBody>
      </p:sp>
    </p:spTree>
    <p:extLst>
      <p:ext uri="{BB962C8B-B14F-4D97-AF65-F5344CB8AC3E}">
        <p14:creationId xmlns:p14="http://schemas.microsoft.com/office/powerpoint/2010/main" val="2155069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15A8DE3-26DB-480C-B06D-CCE25FB51BF2}"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B1F8EE-C59A-4D88-A137-6478E07819FC}" type="slidenum">
              <a:rPr lang="en-US" smtClean="0"/>
              <a:t>‹#›</a:t>
            </a:fld>
            <a:endParaRPr lang="en-US"/>
          </a:p>
        </p:txBody>
      </p:sp>
    </p:spTree>
    <p:extLst>
      <p:ext uri="{BB962C8B-B14F-4D97-AF65-F5344CB8AC3E}">
        <p14:creationId xmlns:p14="http://schemas.microsoft.com/office/powerpoint/2010/main" val="2081011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15A8DE3-26DB-480C-B06D-CCE25FB51BF2}" type="datetimeFigureOut">
              <a:rPr lang="en-US" smtClean="0"/>
              <a:t>9/9/2021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B1F8EE-C59A-4D88-A137-6478E07819FC}" type="slidenum">
              <a:rPr lang="en-US" smtClean="0"/>
              <a:t>‹#›</a:t>
            </a:fld>
            <a:endParaRPr lang="en-US"/>
          </a:p>
        </p:txBody>
      </p:sp>
    </p:spTree>
    <p:extLst>
      <p:ext uri="{BB962C8B-B14F-4D97-AF65-F5344CB8AC3E}">
        <p14:creationId xmlns:p14="http://schemas.microsoft.com/office/powerpoint/2010/main" val="1246893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15A8DE3-26DB-480C-B06D-CCE25FB51BF2}" type="datetimeFigureOut">
              <a:rPr lang="en-US" smtClean="0"/>
              <a:t>9/9/2021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B1F8EE-C59A-4D88-A137-6478E07819FC}" type="slidenum">
              <a:rPr lang="en-US" smtClean="0"/>
              <a:t>‹#›</a:t>
            </a:fld>
            <a:endParaRPr lang="en-US"/>
          </a:p>
        </p:txBody>
      </p:sp>
    </p:spTree>
    <p:extLst>
      <p:ext uri="{BB962C8B-B14F-4D97-AF65-F5344CB8AC3E}">
        <p14:creationId xmlns:p14="http://schemas.microsoft.com/office/powerpoint/2010/main" val="436802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5A8DE3-26DB-480C-B06D-CCE25FB51BF2}" type="datetimeFigureOut">
              <a:rPr lang="en-US" smtClean="0"/>
              <a:t>9/9/2021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B1F8EE-C59A-4D88-A137-6478E07819FC}" type="slidenum">
              <a:rPr lang="en-US" smtClean="0"/>
              <a:t>‹#›</a:t>
            </a:fld>
            <a:endParaRPr lang="en-US"/>
          </a:p>
        </p:txBody>
      </p:sp>
    </p:spTree>
    <p:extLst>
      <p:ext uri="{BB962C8B-B14F-4D97-AF65-F5344CB8AC3E}">
        <p14:creationId xmlns:p14="http://schemas.microsoft.com/office/powerpoint/2010/main" val="299833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15A8DE3-26DB-480C-B06D-CCE25FB51BF2}"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B1F8EE-C59A-4D88-A137-6478E07819FC}" type="slidenum">
              <a:rPr lang="en-US" smtClean="0"/>
              <a:t>‹#›</a:t>
            </a:fld>
            <a:endParaRPr lang="en-US"/>
          </a:p>
        </p:txBody>
      </p:sp>
    </p:spTree>
    <p:extLst>
      <p:ext uri="{BB962C8B-B14F-4D97-AF65-F5344CB8AC3E}">
        <p14:creationId xmlns:p14="http://schemas.microsoft.com/office/powerpoint/2010/main" val="843591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15A8DE3-26DB-480C-B06D-CCE25FB51BF2}"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B1F8EE-C59A-4D88-A137-6478E07819FC}" type="slidenum">
              <a:rPr lang="en-US" smtClean="0"/>
              <a:t>‹#›</a:t>
            </a:fld>
            <a:endParaRPr lang="en-US"/>
          </a:p>
        </p:txBody>
      </p:sp>
    </p:spTree>
    <p:extLst>
      <p:ext uri="{BB962C8B-B14F-4D97-AF65-F5344CB8AC3E}">
        <p14:creationId xmlns:p14="http://schemas.microsoft.com/office/powerpoint/2010/main" val="4008602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15A8DE3-26DB-480C-B06D-CCE25FB51BF2}" type="datetimeFigureOut">
              <a:rPr lang="en-US" smtClean="0"/>
              <a:t>9/9/2021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DB1F8EE-C59A-4D88-A137-6478E07819FC}" type="slidenum">
              <a:rPr lang="en-US" smtClean="0"/>
              <a:t>‹#›</a:t>
            </a:fld>
            <a:endParaRPr lang="en-US"/>
          </a:p>
        </p:txBody>
      </p:sp>
    </p:spTree>
    <p:extLst>
      <p:ext uri="{BB962C8B-B14F-4D97-AF65-F5344CB8AC3E}">
        <p14:creationId xmlns:p14="http://schemas.microsoft.com/office/powerpoint/2010/main" val="9296147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8182" y="1288656"/>
            <a:ext cx="9236598" cy="1646302"/>
          </a:xfrm>
        </p:spPr>
        <p:txBody>
          <a:bodyPr/>
          <a:lstStyle/>
          <a:p>
            <a:pPr algn="ctr"/>
            <a:r>
              <a:rPr lang="en-US" sz="3600" dirty="0" smtClean="0">
                <a:solidFill>
                  <a:srgbClr val="00B050"/>
                </a:solidFill>
                <a:latin typeface="Constantia" panose="02030602050306030303" pitchFamily="18" charset="0"/>
              </a:rPr>
              <a:t>BQM 367 Team </a:t>
            </a:r>
            <a:r>
              <a:rPr lang="en-US" sz="3600" dirty="0" smtClean="0">
                <a:solidFill>
                  <a:srgbClr val="00B050"/>
                </a:solidFill>
                <a:latin typeface="Constantia" panose="02030602050306030303" pitchFamily="18" charset="0"/>
              </a:rPr>
              <a:t>Project- Improvement Initiative</a:t>
            </a:r>
            <a:endParaRPr lang="en-US" sz="3600" dirty="0">
              <a:solidFill>
                <a:srgbClr val="00B050"/>
              </a:solidFill>
              <a:latin typeface="Constantia" panose="02030602050306030303" pitchFamily="18" charset="0"/>
            </a:endParaRPr>
          </a:p>
        </p:txBody>
      </p:sp>
      <p:sp>
        <p:nvSpPr>
          <p:cNvPr id="3" name="Subtitle 2"/>
          <p:cNvSpPr>
            <a:spLocks noGrp="1"/>
          </p:cNvSpPr>
          <p:nvPr>
            <p:ph type="subTitle" idx="1"/>
          </p:nvPr>
        </p:nvSpPr>
        <p:spPr>
          <a:xfrm>
            <a:off x="1507067" y="3105436"/>
            <a:ext cx="7766936" cy="1096899"/>
          </a:xfrm>
        </p:spPr>
        <p:txBody>
          <a:bodyPr/>
          <a:lstStyle/>
          <a:p>
            <a:pPr algn="ctr"/>
            <a:r>
              <a:rPr lang="en-US" sz="2800" dirty="0" smtClean="0">
                <a:solidFill>
                  <a:srgbClr val="00B050"/>
                </a:solidFill>
                <a:latin typeface="Constantia" panose="02030602050306030303" pitchFamily="18" charset="0"/>
              </a:rPr>
              <a:t>Name</a:t>
            </a:r>
          </a:p>
          <a:p>
            <a:pPr algn="ctr"/>
            <a:r>
              <a:rPr lang="en-US" sz="2800" dirty="0" smtClean="0">
                <a:solidFill>
                  <a:srgbClr val="00B050"/>
                </a:solidFill>
                <a:latin typeface="Constantia" panose="02030602050306030303" pitchFamily="18" charset="0"/>
              </a:rPr>
              <a:t>Institution of Affiliation</a:t>
            </a:r>
            <a:endParaRPr lang="en-US" sz="2800" dirty="0" smtClean="0">
              <a:solidFill>
                <a:srgbClr val="00B050"/>
              </a:solidFill>
              <a:latin typeface="Constantia" panose="02030602050306030303" pitchFamily="18" charset="0"/>
            </a:endParaRPr>
          </a:p>
          <a:p>
            <a:endParaRPr lang="en-US" dirty="0"/>
          </a:p>
        </p:txBody>
      </p:sp>
    </p:spTree>
    <p:extLst>
      <p:ext uri="{BB962C8B-B14F-4D97-AF65-F5344CB8AC3E}">
        <p14:creationId xmlns:p14="http://schemas.microsoft.com/office/powerpoint/2010/main" val="1925753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717" y="821410"/>
            <a:ext cx="9491676" cy="997558"/>
          </a:xfrm>
        </p:spPr>
        <p:txBody>
          <a:bodyPr>
            <a:normAutofit fontScale="90000"/>
          </a:bodyPr>
          <a:lstStyle/>
          <a:p>
            <a:pPr algn="ctr"/>
            <a:r>
              <a:rPr lang="en-US" dirty="0">
                <a:solidFill>
                  <a:srgbClr val="00B050"/>
                </a:solidFill>
              </a:rPr>
              <a:t>Using Lean Methodologies and Concepts to Improve </a:t>
            </a:r>
            <a:r>
              <a:rPr lang="en-US" dirty="0" smtClean="0">
                <a:solidFill>
                  <a:srgbClr val="00B050"/>
                </a:solidFill>
              </a:rPr>
              <a:t>Cycle and Takt Time</a:t>
            </a:r>
            <a:endParaRPr lang="en-US" dirty="0">
              <a:solidFill>
                <a:srgbClr val="00B050"/>
              </a:solidFill>
            </a:endParaRPr>
          </a:p>
        </p:txBody>
      </p:sp>
      <p:sp>
        <p:nvSpPr>
          <p:cNvPr id="3" name="Content Placeholder 2"/>
          <p:cNvSpPr>
            <a:spLocks noGrp="1"/>
          </p:cNvSpPr>
          <p:nvPr>
            <p:ph idx="1"/>
          </p:nvPr>
        </p:nvSpPr>
        <p:spPr>
          <a:xfrm>
            <a:off x="-1" y="1651819"/>
            <a:ext cx="10333703" cy="5102942"/>
          </a:xfrm>
        </p:spPr>
        <p:txBody>
          <a:bodyPr>
            <a:normAutofit/>
          </a:bodyPr>
          <a:lstStyle/>
          <a:p>
            <a:pPr marL="0" indent="0">
              <a:lnSpc>
                <a:spcPct val="200000"/>
              </a:lnSpc>
              <a:buNone/>
            </a:pPr>
            <a:r>
              <a:rPr lang="en-US" sz="2400" b="1" u="sng" dirty="0">
                <a:solidFill>
                  <a:schemeClr val="tx1"/>
                </a:solidFill>
                <a:latin typeface="Constantia" panose="02030602050306030303" pitchFamily="18" charset="0"/>
              </a:rPr>
              <a:t>Creating Flow</a:t>
            </a:r>
            <a:endParaRPr lang="en-US" sz="2200" b="1" u="sng"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Ensure production runs smoothly without interruption. </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This is reinforced by maintaining desired inventories.</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Various methods include: creation of cross-functional departments and regular training employees to become multi-skilled and adaptive.</a:t>
            </a:r>
            <a:endParaRPr lang="en-US" sz="2200" dirty="0">
              <a:solidFill>
                <a:schemeClr val="tx1"/>
              </a:solidFill>
              <a:latin typeface="Constantia" panose="02030602050306030303" pitchFamily="18" charset="0"/>
            </a:endParaRPr>
          </a:p>
        </p:txBody>
      </p:sp>
    </p:spTree>
    <p:extLst>
      <p:ext uri="{BB962C8B-B14F-4D97-AF65-F5344CB8AC3E}">
        <p14:creationId xmlns:p14="http://schemas.microsoft.com/office/powerpoint/2010/main" val="4238887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327" y="483328"/>
            <a:ext cx="8596668" cy="1040672"/>
          </a:xfrm>
        </p:spPr>
        <p:txBody>
          <a:bodyPr>
            <a:normAutofit fontScale="90000"/>
          </a:bodyPr>
          <a:lstStyle/>
          <a:p>
            <a:pPr algn="ctr"/>
            <a:r>
              <a:rPr lang="en-US" dirty="0" smtClean="0">
                <a:solidFill>
                  <a:srgbClr val="00B050"/>
                </a:solidFill>
              </a:rPr>
              <a:t> </a:t>
            </a:r>
            <a:r>
              <a:rPr lang="en-US" dirty="0">
                <a:solidFill>
                  <a:srgbClr val="00B050"/>
                </a:solidFill>
              </a:rPr>
              <a:t>Using Lean Methodologies and Concepts to Improve Cycle and Takt </a:t>
            </a:r>
            <a:r>
              <a:rPr lang="en-US" dirty="0" smtClean="0">
                <a:solidFill>
                  <a:srgbClr val="00B050"/>
                </a:solidFill>
              </a:rPr>
              <a:t>Time Cont...</a:t>
            </a:r>
            <a:endParaRPr lang="en-US" dirty="0">
              <a:solidFill>
                <a:srgbClr val="00B050"/>
              </a:solidFill>
            </a:endParaRPr>
          </a:p>
        </p:txBody>
      </p:sp>
      <p:sp>
        <p:nvSpPr>
          <p:cNvPr id="3" name="Content Placeholder 2"/>
          <p:cNvSpPr>
            <a:spLocks noGrp="1"/>
          </p:cNvSpPr>
          <p:nvPr>
            <p:ph idx="1"/>
          </p:nvPr>
        </p:nvSpPr>
        <p:spPr>
          <a:xfrm>
            <a:off x="137652" y="1524000"/>
            <a:ext cx="10599173" cy="5334000"/>
          </a:xfrm>
        </p:spPr>
        <p:txBody>
          <a:bodyPr>
            <a:normAutofit/>
          </a:bodyPr>
          <a:lstStyle/>
          <a:p>
            <a:pPr marL="0" indent="0">
              <a:lnSpc>
                <a:spcPct val="200000"/>
              </a:lnSpc>
              <a:buNone/>
            </a:pPr>
            <a:r>
              <a:rPr lang="en-US" sz="2200" b="1" u="sng" dirty="0" smtClean="0">
                <a:solidFill>
                  <a:schemeClr val="tx1"/>
                </a:solidFill>
                <a:latin typeface="Constantia" panose="02030602050306030303" pitchFamily="18" charset="0"/>
              </a:rPr>
              <a:t>Pull System</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Limit </a:t>
            </a:r>
            <a:r>
              <a:rPr lang="en-US" sz="2200" dirty="0" smtClean="0">
                <a:solidFill>
                  <a:schemeClr val="tx1"/>
                </a:solidFill>
                <a:latin typeface="Constantia" panose="02030602050306030303" pitchFamily="18" charset="0"/>
              </a:rPr>
              <a:t>inventory levels to curb </a:t>
            </a:r>
            <a:r>
              <a:rPr lang="en-US" sz="2200" dirty="0" smtClean="0">
                <a:solidFill>
                  <a:schemeClr val="tx1"/>
                </a:solidFill>
                <a:latin typeface="Constantia" panose="02030602050306030303" pitchFamily="18" charset="0"/>
              </a:rPr>
              <a:t>wastes.</a:t>
            </a:r>
            <a:endParaRPr lang="en-US" sz="2200"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Ensure necessary materials are available for smooth </a:t>
            </a:r>
            <a:r>
              <a:rPr lang="en-US" sz="2200" dirty="0" smtClean="0">
                <a:solidFill>
                  <a:schemeClr val="tx1"/>
                </a:solidFill>
                <a:latin typeface="Constantia" panose="02030602050306030303" pitchFamily="18" charset="0"/>
              </a:rPr>
              <a:t>production. </a:t>
            </a:r>
            <a:endParaRPr lang="en-US" sz="2200"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Ensures needs and demands for end consumers are met.</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Optimization of plant </a:t>
            </a:r>
            <a:r>
              <a:rPr lang="en-US" sz="2200" dirty="0" smtClean="0">
                <a:solidFill>
                  <a:schemeClr val="tx1"/>
                </a:solidFill>
                <a:latin typeface="Constantia" panose="02030602050306030303" pitchFamily="18" charset="0"/>
              </a:rPr>
              <a:t>layout.</a:t>
            </a:r>
            <a:endParaRPr lang="en-US" sz="2200" dirty="0">
              <a:solidFill>
                <a:schemeClr val="tx1"/>
              </a:solidFill>
              <a:latin typeface="Constantia" panose="02030602050306030303" pitchFamily="18" charset="0"/>
            </a:endParaRPr>
          </a:p>
        </p:txBody>
      </p:sp>
    </p:spTree>
    <p:extLst>
      <p:ext uri="{BB962C8B-B14F-4D97-AF65-F5344CB8AC3E}">
        <p14:creationId xmlns:p14="http://schemas.microsoft.com/office/powerpoint/2010/main" val="4194351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4156" y="361628"/>
            <a:ext cx="8596668" cy="1188203"/>
          </a:xfrm>
        </p:spPr>
        <p:txBody>
          <a:bodyPr/>
          <a:lstStyle/>
          <a:p>
            <a:pPr algn="ctr"/>
            <a:r>
              <a:rPr lang="en-US" dirty="0" smtClean="0">
                <a:solidFill>
                  <a:srgbClr val="00B050"/>
                </a:solidFill>
              </a:rPr>
              <a:t>Employee Improvement</a:t>
            </a:r>
            <a:endParaRPr lang="en-US" dirty="0">
              <a:solidFill>
                <a:srgbClr val="00B050"/>
              </a:solidFill>
            </a:endParaRPr>
          </a:p>
        </p:txBody>
      </p:sp>
      <p:sp>
        <p:nvSpPr>
          <p:cNvPr id="3" name="Content Placeholder 2"/>
          <p:cNvSpPr>
            <a:spLocks noGrp="1"/>
          </p:cNvSpPr>
          <p:nvPr>
            <p:ph idx="1"/>
          </p:nvPr>
        </p:nvSpPr>
        <p:spPr>
          <a:xfrm>
            <a:off x="108155" y="1297858"/>
            <a:ext cx="10628671" cy="5407741"/>
          </a:xfrm>
        </p:spPr>
        <p:txBody>
          <a:bodyPr/>
          <a:lstStyle/>
          <a:p>
            <a:pPr marL="0" indent="0">
              <a:lnSpc>
                <a:spcPct val="200000"/>
              </a:lnSpc>
              <a:buNone/>
            </a:pPr>
            <a:r>
              <a:rPr lang="en-US" sz="2200" b="1" u="sng" dirty="0">
                <a:solidFill>
                  <a:schemeClr val="tx1"/>
                </a:solidFill>
                <a:latin typeface="Constantia" panose="02030602050306030303" pitchFamily="18" charset="0"/>
              </a:rPr>
              <a:t>Pursue Perfection</a:t>
            </a:r>
            <a:endParaRPr lang="en-US" sz="2200" b="1" u="sng"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Ensures </a:t>
            </a:r>
            <a:r>
              <a:rPr lang="en-US" sz="2200" dirty="0" smtClean="0">
                <a:solidFill>
                  <a:schemeClr val="tx1"/>
                </a:solidFill>
                <a:latin typeface="Constantia" panose="02030602050306030303" pitchFamily="18" charset="0"/>
              </a:rPr>
              <a:t>continuous process improvement by employees as part of the organization culture.</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Manager can discover organization inefficiencies and deliver value to consumers</a:t>
            </a:r>
            <a:r>
              <a:rPr lang="en-US" sz="2200" dirty="0" smtClean="0">
                <a:solidFill>
                  <a:schemeClr val="tx1"/>
                </a:solidFill>
                <a:latin typeface="Constantia" panose="02030602050306030303" pitchFamily="18" charset="0"/>
              </a:rPr>
              <a:t>.</a:t>
            </a:r>
          </a:p>
          <a:p>
            <a:pPr>
              <a:lnSpc>
                <a:spcPct val="200000"/>
              </a:lnSpc>
              <a:buFont typeface="Wingdings" panose="05000000000000000000" pitchFamily="2" charset="2"/>
              <a:buChar char="Ø"/>
            </a:pPr>
            <a:r>
              <a:rPr lang="en-US" sz="2200" dirty="0">
                <a:solidFill>
                  <a:schemeClr val="tx1"/>
                </a:solidFill>
                <a:latin typeface="Constantia" panose="02030602050306030303" pitchFamily="18" charset="0"/>
              </a:rPr>
              <a:t>The organization ought to continue being a learning organization in order to always find new ways to improve its production.</a:t>
            </a:r>
          </a:p>
          <a:p>
            <a:pPr>
              <a:lnSpc>
                <a:spcPct val="200000"/>
              </a:lnSpc>
              <a:buFont typeface="Wingdings" panose="05000000000000000000" pitchFamily="2" charset="2"/>
              <a:buChar char="Ø"/>
            </a:pPr>
            <a:endParaRPr lang="en-US" sz="2200" dirty="0" smtClean="0">
              <a:solidFill>
                <a:schemeClr val="tx1"/>
              </a:solidFill>
              <a:latin typeface="Constantia" panose="02030602050306030303" pitchFamily="18" charset="0"/>
            </a:endParaRPr>
          </a:p>
          <a:p>
            <a:endParaRPr lang="en-US" dirty="0"/>
          </a:p>
        </p:txBody>
      </p:sp>
    </p:spTree>
    <p:extLst>
      <p:ext uri="{BB962C8B-B14F-4D97-AF65-F5344CB8AC3E}">
        <p14:creationId xmlns:p14="http://schemas.microsoft.com/office/powerpoint/2010/main" val="1653455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723" y="1012556"/>
            <a:ext cx="10205884" cy="847241"/>
          </a:xfrm>
        </p:spPr>
        <p:txBody>
          <a:bodyPr/>
          <a:lstStyle/>
          <a:p>
            <a:pPr algn="ctr"/>
            <a:r>
              <a:rPr lang="en-US" dirty="0" smtClean="0">
                <a:solidFill>
                  <a:srgbClr val="00B050"/>
                </a:solidFill>
              </a:rPr>
              <a:t>Employee Improvement Cont...</a:t>
            </a:r>
            <a:endParaRPr lang="en-US" dirty="0">
              <a:solidFill>
                <a:srgbClr val="00B050"/>
              </a:solidFill>
            </a:endParaRPr>
          </a:p>
        </p:txBody>
      </p:sp>
      <p:sp>
        <p:nvSpPr>
          <p:cNvPr id="3" name="Content Placeholder 2"/>
          <p:cNvSpPr>
            <a:spLocks noGrp="1"/>
          </p:cNvSpPr>
          <p:nvPr>
            <p:ph idx="1"/>
          </p:nvPr>
        </p:nvSpPr>
        <p:spPr>
          <a:xfrm>
            <a:off x="1" y="1553497"/>
            <a:ext cx="10707328" cy="5230761"/>
          </a:xfrm>
        </p:spPr>
        <p:txBody>
          <a:bodyPr/>
          <a:lstStyle/>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Investigating underperformance issues. Managers ought </a:t>
            </a:r>
            <a:r>
              <a:rPr lang="en-US" sz="2200" dirty="0">
                <a:solidFill>
                  <a:schemeClr val="tx1"/>
                </a:solidFill>
                <a:latin typeface="Constantia" panose="02030602050306030303" pitchFamily="18" charset="0"/>
              </a:rPr>
              <a:t>t</a:t>
            </a:r>
            <a:r>
              <a:rPr lang="en-US" sz="2200" dirty="0" smtClean="0">
                <a:solidFill>
                  <a:schemeClr val="tx1"/>
                </a:solidFill>
                <a:latin typeface="Constantia" panose="02030602050306030303" pitchFamily="18" charset="0"/>
              </a:rPr>
              <a:t>o avoid making assumptions regarding underperformance and </a:t>
            </a:r>
            <a:r>
              <a:rPr lang="en-US" sz="2200" dirty="0">
                <a:solidFill>
                  <a:schemeClr val="tx1"/>
                </a:solidFill>
                <a:latin typeface="Constantia" panose="02030602050306030303" pitchFamily="18" charset="0"/>
              </a:rPr>
              <a:t>f</a:t>
            </a:r>
            <a:r>
              <a:rPr lang="en-US" sz="2200" dirty="0" smtClean="0">
                <a:solidFill>
                  <a:schemeClr val="tx1"/>
                </a:solidFill>
                <a:latin typeface="Constantia" panose="02030602050306030303" pitchFamily="18" charset="0"/>
              </a:rPr>
              <a:t>ind out major issues.</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Encouraging continual communication- enhances transparency and direct </a:t>
            </a:r>
            <a:r>
              <a:rPr lang="en-US" sz="2200" dirty="0" smtClean="0">
                <a:solidFill>
                  <a:schemeClr val="tx1"/>
                </a:solidFill>
                <a:latin typeface="Constantia" panose="02030602050306030303" pitchFamily="18" charset="0"/>
              </a:rPr>
              <a:t>communication.</a:t>
            </a:r>
            <a:endParaRPr lang="en-US" sz="2200"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Foster a conducive working environment-tidy and clear environment to make employees feel positive and have morale.</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Regular training- keeps employees engaged and motivated to </a:t>
            </a:r>
            <a:r>
              <a:rPr lang="en-US" sz="2200" dirty="0" smtClean="0">
                <a:solidFill>
                  <a:schemeClr val="tx1"/>
                </a:solidFill>
                <a:latin typeface="Constantia" panose="02030602050306030303" pitchFamily="18" charset="0"/>
              </a:rPr>
              <a:t>think.</a:t>
            </a:r>
            <a:endParaRPr lang="en-US" sz="2200" dirty="0" smtClean="0">
              <a:solidFill>
                <a:schemeClr val="tx1"/>
              </a:solidFill>
              <a:latin typeface="Constantia" panose="02030602050306030303" pitchFamily="18" charset="0"/>
            </a:endParaRPr>
          </a:p>
          <a:p>
            <a:pPr marL="0" indent="0">
              <a:buNone/>
            </a:pPr>
            <a:endParaRPr lang="en-US" dirty="0" smtClean="0"/>
          </a:p>
        </p:txBody>
      </p:sp>
    </p:spTree>
    <p:extLst>
      <p:ext uri="{BB962C8B-B14F-4D97-AF65-F5344CB8AC3E}">
        <p14:creationId xmlns:p14="http://schemas.microsoft.com/office/powerpoint/2010/main" val="2872865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558" y="845573"/>
            <a:ext cx="9459724" cy="855407"/>
          </a:xfrm>
        </p:spPr>
        <p:txBody>
          <a:bodyPr/>
          <a:lstStyle/>
          <a:p>
            <a:r>
              <a:rPr lang="en-US" dirty="0" smtClean="0"/>
              <a:t>                       </a:t>
            </a:r>
            <a:r>
              <a:rPr lang="en-US" dirty="0" smtClean="0">
                <a:solidFill>
                  <a:srgbClr val="00B050"/>
                </a:solidFill>
              </a:rPr>
              <a:t>References</a:t>
            </a:r>
            <a:endParaRPr lang="en-US" dirty="0">
              <a:solidFill>
                <a:srgbClr val="00B050"/>
              </a:solidFill>
            </a:endParaRPr>
          </a:p>
        </p:txBody>
      </p:sp>
      <p:sp>
        <p:nvSpPr>
          <p:cNvPr id="3" name="Content Placeholder 2"/>
          <p:cNvSpPr>
            <a:spLocks noGrp="1"/>
          </p:cNvSpPr>
          <p:nvPr>
            <p:ph idx="1"/>
          </p:nvPr>
        </p:nvSpPr>
        <p:spPr>
          <a:xfrm>
            <a:off x="1" y="1091381"/>
            <a:ext cx="10618838" cy="5766619"/>
          </a:xfrm>
        </p:spPr>
        <p:txBody>
          <a:bodyPr>
            <a:normAutofit fontScale="92500" lnSpcReduction="10000"/>
          </a:bodyPr>
          <a:lstStyle/>
          <a:p>
            <a:endParaRPr lang="en-US" dirty="0" smtClean="0"/>
          </a:p>
          <a:p>
            <a:pPr>
              <a:lnSpc>
                <a:spcPct val="150000"/>
              </a:lnSpc>
              <a:buFont typeface="Wingdings" panose="05000000000000000000" pitchFamily="2" charset="2"/>
              <a:buChar char="Ø"/>
            </a:pPr>
            <a:r>
              <a:rPr lang="en-US" sz="2200" dirty="0" smtClean="0">
                <a:solidFill>
                  <a:schemeClr val="tx1"/>
                </a:solidFill>
                <a:latin typeface="Constantia" panose="02030602050306030303" pitchFamily="18" charset="0"/>
              </a:rPr>
              <a:t>Bajjou, M. S., Chafi, A., &amp; En-Nadi, A. (2017). A comparative study between lean construction and the traditional production system. In </a:t>
            </a:r>
            <a:r>
              <a:rPr lang="en-US" sz="2200" i="1" dirty="0" smtClean="0">
                <a:solidFill>
                  <a:schemeClr val="tx1"/>
                </a:solidFill>
                <a:latin typeface="Constantia" panose="02030602050306030303" pitchFamily="18" charset="0"/>
              </a:rPr>
              <a:t>International Journal of Engineering Research in Africa</a:t>
            </a:r>
            <a:r>
              <a:rPr lang="en-US" sz="2200" dirty="0" smtClean="0">
                <a:solidFill>
                  <a:schemeClr val="tx1"/>
                </a:solidFill>
                <a:latin typeface="Constantia" panose="02030602050306030303" pitchFamily="18" charset="0"/>
              </a:rPr>
              <a:t> (Vol. 29, pp. 118-132). Trans Tech Publications Ltd.</a:t>
            </a:r>
            <a:endParaRPr lang="en-US" sz="2200" dirty="0">
              <a:solidFill>
                <a:schemeClr val="tx1"/>
              </a:solidFill>
              <a:latin typeface="Constantia" panose="02030602050306030303" pitchFamily="18" charset="0"/>
            </a:endParaRPr>
          </a:p>
          <a:p>
            <a:pPr>
              <a:lnSpc>
                <a:spcPct val="150000"/>
              </a:lnSpc>
              <a:buFont typeface="Wingdings" panose="05000000000000000000" pitchFamily="2" charset="2"/>
              <a:buChar char="Ø"/>
            </a:pPr>
            <a:r>
              <a:rPr lang="en-US" sz="2200" dirty="0" smtClean="0">
                <a:solidFill>
                  <a:schemeClr val="tx1"/>
                </a:solidFill>
                <a:latin typeface="Constantia" panose="02030602050306030303" pitchFamily="18" charset="0"/>
              </a:rPr>
              <a:t>Grannis, S. J., Xu, H., Vest, J. R., Kasthurirathne, S., Bo, N., Moscovitch, B., ... &amp; Rising, J. (2019). Evaluating the effect of data standardization and validation on patient matching accuracy. </a:t>
            </a:r>
            <a:r>
              <a:rPr lang="en-US" sz="2200" i="1" dirty="0" smtClean="0">
                <a:solidFill>
                  <a:schemeClr val="tx1"/>
                </a:solidFill>
                <a:latin typeface="Constantia" panose="02030602050306030303" pitchFamily="18" charset="0"/>
              </a:rPr>
              <a:t>Journal of the American Medical Informatics Association</a:t>
            </a:r>
            <a:r>
              <a:rPr lang="en-US" sz="2200" dirty="0" smtClean="0">
                <a:solidFill>
                  <a:schemeClr val="tx1"/>
                </a:solidFill>
                <a:latin typeface="Constantia" panose="02030602050306030303" pitchFamily="18" charset="0"/>
              </a:rPr>
              <a:t>, </a:t>
            </a:r>
            <a:r>
              <a:rPr lang="en-US" sz="2200" i="1" dirty="0" smtClean="0">
                <a:solidFill>
                  <a:schemeClr val="tx1"/>
                </a:solidFill>
                <a:latin typeface="Constantia" panose="02030602050306030303" pitchFamily="18" charset="0"/>
              </a:rPr>
              <a:t>26</a:t>
            </a:r>
            <a:r>
              <a:rPr lang="en-US" sz="2200" dirty="0" smtClean="0">
                <a:solidFill>
                  <a:schemeClr val="tx1"/>
                </a:solidFill>
                <a:latin typeface="Constantia" panose="02030602050306030303" pitchFamily="18" charset="0"/>
              </a:rPr>
              <a:t>(5), 447-456.</a:t>
            </a:r>
          </a:p>
          <a:p>
            <a:pPr>
              <a:lnSpc>
                <a:spcPct val="150000"/>
              </a:lnSpc>
              <a:buFont typeface="Wingdings" panose="05000000000000000000" pitchFamily="2" charset="2"/>
              <a:buChar char="Ø"/>
            </a:pPr>
            <a:r>
              <a:rPr lang="en-US" sz="2200" dirty="0" smtClean="0">
                <a:solidFill>
                  <a:schemeClr val="tx1"/>
                </a:solidFill>
                <a:latin typeface="Constantia" panose="02030602050306030303" pitchFamily="18" charset="0"/>
              </a:rPr>
              <a:t>Markovitz, D. (2017). </a:t>
            </a:r>
            <a:r>
              <a:rPr lang="en-US" sz="2200" i="1" dirty="0" smtClean="0">
                <a:solidFill>
                  <a:schemeClr val="tx1"/>
                </a:solidFill>
                <a:latin typeface="Constantia" panose="02030602050306030303" pitchFamily="18" charset="0"/>
              </a:rPr>
              <a:t>A factory of one: Applying lean principles to banish waste and improve your personal performance</a:t>
            </a:r>
            <a:r>
              <a:rPr lang="en-US" sz="2200" dirty="0" smtClean="0">
                <a:solidFill>
                  <a:schemeClr val="tx1"/>
                </a:solidFill>
                <a:latin typeface="Constantia" panose="02030602050306030303" pitchFamily="18" charset="0"/>
              </a:rPr>
              <a:t>. Productivity Press.</a:t>
            </a:r>
            <a:endParaRPr lang="en-US" sz="2200" dirty="0">
              <a:solidFill>
                <a:schemeClr val="tx1"/>
              </a:solidFill>
              <a:latin typeface="Constantia" panose="02030602050306030303" pitchFamily="18" charset="0"/>
            </a:endParaRPr>
          </a:p>
          <a:p>
            <a:pPr>
              <a:lnSpc>
                <a:spcPct val="150000"/>
              </a:lnSpc>
              <a:buFont typeface="Wingdings" panose="05000000000000000000" pitchFamily="2" charset="2"/>
              <a:buChar char="Ø"/>
            </a:pPr>
            <a:r>
              <a:rPr lang="en-US" sz="2200" dirty="0" smtClean="0">
                <a:solidFill>
                  <a:schemeClr val="tx1"/>
                </a:solidFill>
                <a:latin typeface="Constantia" panose="02030602050306030303" pitchFamily="18" charset="0"/>
              </a:rPr>
              <a:t>Vaterlaus, J. M., Cottle, N. M., Patten, E. V., &amp; Gibbons, R. (2018). Understanding customers: the jobs to be done theory applied in the context of a rural food pantry. </a:t>
            </a:r>
            <a:r>
              <a:rPr lang="en-US" sz="2200" i="1" dirty="0" smtClean="0">
                <a:solidFill>
                  <a:schemeClr val="tx1"/>
                </a:solidFill>
                <a:latin typeface="Constantia" panose="02030602050306030303" pitchFamily="18" charset="0"/>
              </a:rPr>
              <a:t>Journal of the Academy of Nutrition and Dietetics</a:t>
            </a:r>
            <a:r>
              <a:rPr lang="en-US" sz="2200" dirty="0" smtClean="0">
                <a:solidFill>
                  <a:schemeClr val="tx1"/>
                </a:solidFill>
                <a:latin typeface="Constantia" panose="02030602050306030303" pitchFamily="18" charset="0"/>
              </a:rPr>
              <a:t>, </a:t>
            </a:r>
            <a:r>
              <a:rPr lang="en-US" sz="2200" i="1" dirty="0" smtClean="0">
                <a:solidFill>
                  <a:schemeClr val="tx1"/>
                </a:solidFill>
                <a:latin typeface="Constantia" panose="02030602050306030303" pitchFamily="18" charset="0"/>
              </a:rPr>
              <a:t>118</a:t>
            </a:r>
            <a:r>
              <a:rPr lang="en-US" sz="2200" dirty="0" smtClean="0">
                <a:solidFill>
                  <a:schemeClr val="tx1"/>
                </a:solidFill>
                <a:latin typeface="Constantia" panose="02030602050306030303" pitchFamily="18" charset="0"/>
              </a:rPr>
              <a:t>(10), 1895-1902.</a:t>
            </a:r>
            <a:endParaRPr lang="en-US" sz="2200" dirty="0">
              <a:solidFill>
                <a:schemeClr val="tx1"/>
              </a:solidFill>
              <a:latin typeface="Constantia" panose="02030602050306030303" pitchFamily="18" charset="0"/>
            </a:endParaRPr>
          </a:p>
        </p:txBody>
      </p:sp>
    </p:spTree>
    <p:extLst>
      <p:ext uri="{BB962C8B-B14F-4D97-AF65-F5344CB8AC3E}">
        <p14:creationId xmlns:p14="http://schemas.microsoft.com/office/powerpoint/2010/main" val="4120809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0089397" cy="6759615"/>
          </a:xfrm>
        </p:spPr>
      </p:pic>
    </p:spTree>
    <p:extLst>
      <p:ext uri="{BB962C8B-B14F-4D97-AF65-F5344CB8AC3E}">
        <p14:creationId xmlns:p14="http://schemas.microsoft.com/office/powerpoint/2010/main" val="4001435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002" y="521110"/>
            <a:ext cx="8596668" cy="865239"/>
          </a:xfrm>
        </p:spPr>
        <p:txBody>
          <a:bodyPr/>
          <a:lstStyle/>
          <a:p>
            <a:pPr algn="ctr"/>
            <a:r>
              <a:rPr lang="en-US" dirty="0" smtClean="0">
                <a:solidFill>
                  <a:srgbClr val="00B050"/>
                </a:solidFill>
              </a:rPr>
              <a:t>The </a:t>
            </a:r>
            <a:r>
              <a:rPr lang="en-US" dirty="0" smtClean="0">
                <a:solidFill>
                  <a:srgbClr val="00B050"/>
                </a:solidFill>
              </a:rPr>
              <a:t>Five Lean </a:t>
            </a:r>
            <a:r>
              <a:rPr lang="en-US" dirty="0" smtClean="0">
                <a:solidFill>
                  <a:srgbClr val="00B050"/>
                </a:solidFill>
              </a:rPr>
              <a:t>Principles</a:t>
            </a:r>
            <a:endParaRPr lang="en-US" dirty="0">
              <a:solidFill>
                <a:srgbClr val="00B050"/>
              </a:solidFill>
            </a:endParaRPr>
          </a:p>
        </p:txBody>
      </p:sp>
      <p:sp>
        <p:nvSpPr>
          <p:cNvPr id="3" name="Content Placeholder 2"/>
          <p:cNvSpPr>
            <a:spLocks noGrp="1"/>
          </p:cNvSpPr>
          <p:nvPr>
            <p:ph idx="1"/>
          </p:nvPr>
        </p:nvSpPr>
        <p:spPr>
          <a:xfrm>
            <a:off x="1" y="1297858"/>
            <a:ext cx="10628670" cy="5279923"/>
          </a:xfrm>
        </p:spPr>
        <p:txBody>
          <a:bodyPr>
            <a:normAutofit fontScale="92500" lnSpcReduction="10000"/>
          </a:bodyPr>
          <a:lstStyle/>
          <a:p>
            <a:pPr>
              <a:lnSpc>
                <a:spcPct val="200000"/>
              </a:lnSpc>
              <a:buFont typeface="Wingdings" panose="05000000000000000000" pitchFamily="2" charset="2"/>
              <a:buChar char="Ø"/>
            </a:pPr>
            <a:r>
              <a:rPr lang="en-US" sz="2400" smtClean="0">
                <a:solidFill>
                  <a:schemeClr val="tx1"/>
                </a:solidFill>
                <a:latin typeface="Constantia" panose="02030602050306030303" pitchFamily="18" charset="0"/>
              </a:rPr>
              <a:t>Define Value- Understanding </a:t>
            </a:r>
            <a:r>
              <a:rPr lang="en-US" sz="2400" dirty="0" smtClean="0">
                <a:solidFill>
                  <a:schemeClr val="tx1"/>
                </a:solidFill>
                <a:latin typeface="Constantia" panose="02030602050306030303" pitchFamily="18" charset="0"/>
              </a:rPr>
              <a:t>value </a:t>
            </a:r>
          </a:p>
          <a:p>
            <a:pPr>
              <a:lnSpc>
                <a:spcPct val="200000"/>
              </a:lnSpc>
              <a:buFont typeface="Wingdings" panose="05000000000000000000" pitchFamily="2" charset="2"/>
              <a:buChar char="Ø"/>
            </a:pPr>
            <a:r>
              <a:rPr lang="en-US" sz="2400" dirty="0" smtClean="0">
                <a:solidFill>
                  <a:schemeClr val="tx1"/>
                </a:solidFill>
                <a:latin typeface="Constantia" panose="02030602050306030303" pitchFamily="18" charset="0"/>
              </a:rPr>
              <a:t>Map the Value stream- Identifying and mapping the value stream and use customers value as a reference point to identify the activities that contribute to these value.</a:t>
            </a:r>
          </a:p>
          <a:p>
            <a:pPr>
              <a:lnSpc>
                <a:spcPct val="200000"/>
              </a:lnSpc>
              <a:buFont typeface="Wingdings" panose="05000000000000000000" pitchFamily="2" charset="2"/>
              <a:buChar char="Ø"/>
            </a:pPr>
            <a:r>
              <a:rPr lang="en-US" sz="2400" dirty="0" smtClean="0">
                <a:solidFill>
                  <a:schemeClr val="tx1"/>
                </a:solidFill>
                <a:latin typeface="Constantia" panose="02030602050306030303" pitchFamily="18" charset="0"/>
              </a:rPr>
              <a:t>Create Flow- Ensure smooth running of values without interruption</a:t>
            </a:r>
          </a:p>
          <a:p>
            <a:pPr>
              <a:lnSpc>
                <a:spcPct val="200000"/>
              </a:lnSpc>
              <a:buFont typeface="Wingdings" panose="05000000000000000000" pitchFamily="2" charset="2"/>
              <a:buChar char="Ø"/>
            </a:pPr>
            <a:r>
              <a:rPr lang="en-US" sz="2400" dirty="0" smtClean="0">
                <a:solidFill>
                  <a:schemeClr val="tx1"/>
                </a:solidFill>
                <a:latin typeface="Constantia" panose="02030602050306030303" pitchFamily="18" charset="0"/>
              </a:rPr>
              <a:t>Establish Pull- Limit inventory and work in progress.</a:t>
            </a:r>
          </a:p>
          <a:p>
            <a:pPr>
              <a:lnSpc>
                <a:spcPct val="200000"/>
              </a:lnSpc>
              <a:buFont typeface="Wingdings" panose="05000000000000000000" pitchFamily="2" charset="2"/>
              <a:buChar char="Ø"/>
            </a:pPr>
            <a:r>
              <a:rPr lang="en-US" sz="2400" dirty="0" smtClean="0">
                <a:solidFill>
                  <a:schemeClr val="tx1"/>
                </a:solidFill>
                <a:latin typeface="Constantia" panose="02030602050306030303" pitchFamily="18" charset="0"/>
              </a:rPr>
              <a:t>Pursue Perfection- Striving towards perfection while at the same time delivering goods and service in accordance to customer needs.</a:t>
            </a:r>
          </a:p>
          <a:p>
            <a:endParaRPr lang="en-US" dirty="0"/>
          </a:p>
        </p:txBody>
      </p:sp>
    </p:spTree>
    <p:extLst>
      <p:ext uri="{BB962C8B-B14F-4D97-AF65-F5344CB8AC3E}">
        <p14:creationId xmlns:p14="http://schemas.microsoft.com/office/powerpoint/2010/main" val="3469877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3579" y="727587"/>
            <a:ext cx="8596668" cy="747252"/>
          </a:xfrm>
        </p:spPr>
        <p:txBody>
          <a:bodyPr/>
          <a:lstStyle/>
          <a:p>
            <a:pPr algn="ctr"/>
            <a:r>
              <a:rPr lang="en-US" dirty="0" smtClean="0">
                <a:solidFill>
                  <a:srgbClr val="00B050"/>
                </a:solidFill>
              </a:rPr>
              <a:t>Strategic Planning</a:t>
            </a:r>
            <a:endParaRPr lang="en-US" dirty="0">
              <a:solidFill>
                <a:srgbClr val="00B050"/>
              </a:solidFill>
            </a:endParaRPr>
          </a:p>
        </p:txBody>
      </p:sp>
      <p:sp>
        <p:nvSpPr>
          <p:cNvPr id="3" name="Content Placeholder 2"/>
          <p:cNvSpPr>
            <a:spLocks noGrp="1"/>
          </p:cNvSpPr>
          <p:nvPr>
            <p:ph idx="1"/>
          </p:nvPr>
        </p:nvSpPr>
        <p:spPr>
          <a:xfrm>
            <a:off x="0" y="1307690"/>
            <a:ext cx="10530348" cy="5550309"/>
          </a:xfrm>
        </p:spPr>
        <p:txBody>
          <a:bodyPr>
            <a:normAutofit fontScale="92500" lnSpcReduction="10000"/>
          </a:bodyPr>
          <a:lstStyle/>
          <a:p>
            <a:pPr>
              <a:lnSpc>
                <a:spcPct val="150000"/>
              </a:lnSpc>
              <a:buFont typeface="Wingdings" panose="05000000000000000000" pitchFamily="2" charset="2"/>
              <a:buChar char="Ø"/>
            </a:pPr>
            <a:r>
              <a:rPr lang="en-US" sz="2200" dirty="0" smtClean="0">
                <a:latin typeface="Constantia" panose="02030602050306030303" pitchFamily="18" charset="0"/>
              </a:rPr>
              <a:t>Objectives- cleaning manufacturing processes to protect workers and the environment and improve inventory levels to meet variation in demand .</a:t>
            </a:r>
          </a:p>
          <a:p>
            <a:pPr>
              <a:lnSpc>
                <a:spcPct val="150000"/>
              </a:lnSpc>
              <a:buFont typeface="Wingdings" panose="05000000000000000000" pitchFamily="2" charset="2"/>
              <a:buChar char="Ø"/>
            </a:pPr>
            <a:r>
              <a:rPr lang="en-US" sz="2200" dirty="0" smtClean="0">
                <a:latin typeface="Constantia" panose="02030602050306030303" pitchFamily="18" charset="0"/>
              </a:rPr>
              <a:t>Production Schedule-the schedule will include repair, replacement and upgrade of machines and retooling for future changes in products for the one year period.  </a:t>
            </a:r>
            <a:endParaRPr lang="en-US" sz="2200" dirty="0" smtClean="0">
              <a:latin typeface="Constantia" panose="02030602050306030303" pitchFamily="18" charset="0"/>
            </a:endParaRPr>
          </a:p>
          <a:p>
            <a:pPr>
              <a:lnSpc>
                <a:spcPct val="150000"/>
              </a:lnSpc>
              <a:buFont typeface="Wingdings" panose="05000000000000000000" pitchFamily="2" charset="2"/>
              <a:buChar char="Ø"/>
            </a:pPr>
            <a:r>
              <a:rPr lang="en-US" sz="2200" dirty="0" smtClean="0">
                <a:latin typeface="Constantia" panose="02030602050306030303" pitchFamily="18" charset="0"/>
              </a:rPr>
              <a:t>Personnel </a:t>
            </a:r>
            <a:r>
              <a:rPr lang="en-US" sz="2200" dirty="0" smtClean="0">
                <a:latin typeface="Constantia" panose="02030602050306030303" pitchFamily="18" charset="0"/>
              </a:rPr>
              <a:t>needs will include recruiting 10 employees and internal promotions to ensure adequate production of goods. Employees annual turnover will be done monthly to improve employees morale.</a:t>
            </a:r>
          </a:p>
          <a:p>
            <a:pPr>
              <a:lnSpc>
                <a:spcPct val="150000"/>
              </a:lnSpc>
              <a:buFont typeface="Wingdings" panose="05000000000000000000" pitchFamily="2" charset="2"/>
              <a:buChar char="Ø"/>
            </a:pPr>
            <a:r>
              <a:rPr lang="en-US" sz="2200" dirty="0" smtClean="0">
                <a:latin typeface="Constantia" panose="02030602050306030303" pitchFamily="18" charset="0"/>
              </a:rPr>
              <a:t>Controls-  user datagrams protocols by managers to ensure production equipment's are operated properly by employees.</a:t>
            </a:r>
          </a:p>
          <a:p>
            <a:pPr>
              <a:lnSpc>
                <a:spcPct val="150000"/>
              </a:lnSpc>
              <a:buFont typeface="Wingdings" panose="05000000000000000000" pitchFamily="2" charset="2"/>
              <a:buChar char="Ø"/>
            </a:pPr>
            <a:r>
              <a:rPr lang="en-US" sz="2200" dirty="0" smtClean="0">
                <a:latin typeface="Constantia" panose="02030602050306030303" pitchFamily="18" charset="0"/>
              </a:rPr>
              <a:t>Cash flow-Production managers will work with financial analysts to fund production process in the 12 months time. </a:t>
            </a:r>
          </a:p>
          <a:p>
            <a:endParaRPr lang="en-US" dirty="0"/>
          </a:p>
        </p:txBody>
      </p:sp>
    </p:spTree>
    <p:extLst>
      <p:ext uri="{BB962C8B-B14F-4D97-AF65-F5344CB8AC3E}">
        <p14:creationId xmlns:p14="http://schemas.microsoft.com/office/powerpoint/2010/main" val="2024210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9871" y="304800"/>
            <a:ext cx="8947354" cy="1720645"/>
          </a:xfrm>
        </p:spPr>
        <p:txBody>
          <a:bodyPr>
            <a:normAutofit fontScale="90000"/>
          </a:bodyPr>
          <a:lstStyle/>
          <a:p>
            <a:pPr algn="ctr"/>
            <a:r>
              <a:rPr lang="en-US" dirty="0"/>
              <a:t/>
            </a:r>
            <a:br>
              <a:rPr lang="en-US" dirty="0"/>
            </a:br>
            <a:r>
              <a:rPr lang="en-US" dirty="0"/>
              <a:t> </a:t>
            </a:r>
            <a:br>
              <a:rPr lang="en-US" dirty="0"/>
            </a:br>
            <a:r>
              <a:rPr lang="en-US" dirty="0" smtClean="0">
                <a:solidFill>
                  <a:srgbClr val="00B050"/>
                </a:solidFill>
              </a:rPr>
              <a:t>Reducing Defects and Errors </a:t>
            </a:r>
            <a:r>
              <a:rPr lang="en-US" dirty="0"/>
              <a:t/>
            </a:r>
            <a:br>
              <a:rPr lang="en-US" dirty="0"/>
            </a:br>
            <a:endParaRPr lang="en-US" dirty="0"/>
          </a:p>
        </p:txBody>
      </p:sp>
      <p:sp>
        <p:nvSpPr>
          <p:cNvPr id="3" name="Content Placeholder 2"/>
          <p:cNvSpPr>
            <a:spLocks noGrp="1"/>
          </p:cNvSpPr>
          <p:nvPr>
            <p:ph idx="1"/>
          </p:nvPr>
        </p:nvSpPr>
        <p:spPr>
          <a:xfrm>
            <a:off x="127819" y="1868129"/>
            <a:ext cx="10156723" cy="4989871"/>
          </a:xfrm>
        </p:spPr>
        <p:txBody>
          <a:bodyPr>
            <a:normAutofit/>
          </a:bodyPr>
          <a:lstStyle/>
          <a:p>
            <a:pPr>
              <a:lnSpc>
                <a:spcPct val="200000"/>
              </a:lnSpc>
              <a:buFont typeface="Wingdings" panose="05000000000000000000" pitchFamily="2" charset="2"/>
              <a:buChar char="Ø"/>
            </a:pPr>
            <a:r>
              <a:rPr lang="en-US" sz="2200" dirty="0">
                <a:solidFill>
                  <a:schemeClr val="tx1"/>
                </a:solidFill>
                <a:latin typeface="Constantia" panose="02030602050306030303" pitchFamily="18" charset="0"/>
              </a:rPr>
              <a:t>The supply chain faces a lot of failures such as shipping wrong </a:t>
            </a:r>
            <a:r>
              <a:rPr lang="en-US" sz="2200" dirty="0" smtClean="0">
                <a:solidFill>
                  <a:schemeClr val="tx1"/>
                </a:solidFill>
                <a:latin typeface="Constantia" panose="02030602050306030303" pitchFamily="18" charset="0"/>
              </a:rPr>
              <a:t>products </a:t>
            </a:r>
            <a:r>
              <a:rPr lang="en-US" sz="2200" dirty="0">
                <a:solidFill>
                  <a:schemeClr val="tx1"/>
                </a:solidFill>
                <a:latin typeface="Constantia" panose="02030602050306030303" pitchFamily="18" charset="0"/>
              </a:rPr>
              <a:t>to a customer and receiving items </a:t>
            </a:r>
            <a:r>
              <a:rPr lang="en-US" sz="2200" dirty="0" smtClean="0">
                <a:solidFill>
                  <a:schemeClr val="tx1"/>
                </a:solidFill>
                <a:latin typeface="Constantia" panose="02030602050306030303" pitchFamily="18" charset="0"/>
              </a:rPr>
              <a:t>incorrectly.</a:t>
            </a:r>
            <a:endParaRPr lang="en-US" sz="2200"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Learning </a:t>
            </a:r>
            <a:r>
              <a:rPr lang="en-US" sz="2200" dirty="0" smtClean="0">
                <a:solidFill>
                  <a:schemeClr val="tx1"/>
                </a:solidFill>
                <a:latin typeface="Constantia" panose="02030602050306030303" pitchFamily="18" charset="0"/>
              </a:rPr>
              <a:t>programs incorporates operation learning to reduce operator errors.</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The programs will address shipment errors and </a:t>
            </a:r>
            <a:r>
              <a:rPr lang="en-US" sz="2200" dirty="0" smtClean="0">
                <a:solidFill>
                  <a:schemeClr val="tx1"/>
                </a:solidFill>
                <a:latin typeface="Constantia" panose="02030602050306030303" pitchFamily="18" charset="0"/>
              </a:rPr>
              <a:t>data </a:t>
            </a:r>
            <a:r>
              <a:rPr lang="en-US" sz="2200" dirty="0" smtClean="0">
                <a:solidFill>
                  <a:schemeClr val="tx1"/>
                </a:solidFill>
                <a:latin typeface="Constantia" panose="02030602050306030303" pitchFamily="18" charset="0"/>
              </a:rPr>
              <a:t>entry errors</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Employees will be taught how-to use latest software to reduce errors.</a:t>
            </a:r>
          </a:p>
        </p:txBody>
      </p:sp>
    </p:spTree>
    <p:extLst>
      <p:ext uri="{BB962C8B-B14F-4D97-AF65-F5344CB8AC3E}">
        <p14:creationId xmlns:p14="http://schemas.microsoft.com/office/powerpoint/2010/main" val="2826110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981" y="609600"/>
            <a:ext cx="10520515" cy="924232"/>
          </a:xfrm>
        </p:spPr>
        <p:txBody>
          <a:bodyPr/>
          <a:lstStyle/>
          <a:p>
            <a:pPr algn="ctr"/>
            <a:r>
              <a:rPr lang="en-US" dirty="0" smtClean="0">
                <a:solidFill>
                  <a:srgbClr val="00B050"/>
                </a:solidFill>
              </a:rPr>
              <a:t>Process Management to Reduce </a:t>
            </a:r>
            <a:r>
              <a:rPr lang="en-US" dirty="0">
                <a:solidFill>
                  <a:srgbClr val="00B050"/>
                </a:solidFill>
              </a:rPr>
              <a:t>D</a:t>
            </a:r>
            <a:r>
              <a:rPr lang="en-US" dirty="0" smtClean="0">
                <a:solidFill>
                  <a:srgbClr val="00B050"/>
                </a:solidFill>
              </a:rPr>
              <a:t>ata </a:t>
            </a:r>
            <a:r>
              <a:rPr lang="en-US" dirty="0">
                <a:solidFill>
                  <a:srgbClr val="00B050"/>
                </a:solidFill>
              </a:rPr>
              <a:t>E</a:t>
            </a:r>
            <a:r>
              <a:rPr lang="en-US" dirty="0" smtClean="0">
                <a:solidFill>
                  <a:srgbClr val="00B050"/>
                </a:solidFill>
              </a:rPr>
              <a:t>ntry </a:t>
            </a:r>
            <a:r>
              <a:rPr lang="en-US" dirty="0">
                <a:solidFill>
                  <a:srgbClr val="00B050"/>
                </a:solidFill>
              </a:rPr>
              <a:t>E</a:t>
            </a:r>
            <a:r>
              <a:rPr lang="en-US" dirty="0" smtClean="0">
                <a:solidFill>
                  <a:srgbClr val="00B050"/>
                </a:solidFill>
              </a:rPr>
              <a:t>rrors</a:t>
            </a:r>
            <a:endParaRPr lang="en-US" dirty="0">
              <a:solidFill>
                <a:srgbClr val="00B050"/>
              </a:solidFill>
            </a:endParaRPr>
          </a:p>
        </p:txBody>
      </p:sp>
      <p:sp>
        <p:nvSpPr>
          <p:cNvPr id="3" name="Content Placeholder 2"/>
          <p:cNvSpPr>
            <a:spLocks noGrp="1"/>
          </p:cNvSpPr>
          <p:nvPr>
            <p:ph idx="1"/>
          </p:nvPr>
        </p:nvSpPr>
        <p:spPr>
          <a:xfrm>
            <a:off x="176981" y="1366685"/>
            <a:ext cx="10520515" cy="5417574"/>
          </a:xfrm>
        </p:spPr>
        <p:txBody>
          <a:bodyPr>
            <a:normAutofit/>
          </a:bodyPr>
          <a:lstStyle/>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Identify primary sources of inaccuracy- employees identify sticking points.</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Data profiling- profiling data ensures uniqueness and correctness</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Causal analysis- both error cluster and data event analysis</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Avoiding Data Redundancy-ensures only useful data is processed.</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Standardization process- to improve consistency and accuracy.</a:t>
            </a:r>
            <a:endParaRPr lang="en-US" sz="2200" dirty="0">
              <a:solidFill>
                <a:schemeClr val="tx1"/>
              </a:solidFill>
              <a:latin typeface="Constantia" panose="02030602050306030303" pitchFamily="18" charset="0"/>
            </a:endParaRPr>
          </a:p>
        </p:txBody>
      </p:sp>
    </p:spTree>
    <p:extLst>
      <p:ext uri="{BB962C8B-B14F-4D97-AF65-F5344CB8AC3E}">
        <p14:creationId xmlns:p14="http://schemas.microsoft.com/office/powerpoint/2010/main" val="1768221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4995" y="904567"/>
            <a:ext cx="8596668" cy="825910"/>
          </a:xfrm>
        </p:spPr>
        <p:txBody>
          <a:bodyPr/>
          <a:lstStyle/>
          <a:p>
            <a:pPr algn="ctr"/>
            <a:r>
              <a:rPr lang="en-US" dirty="0" smtClean="0">
                <a:solidFill>
                  <a:srgbClr val="00B050"/>
                </a:solidFill>
              </a:rPr>
              <a:t>Productivity Increase</a:t>
            </a:r>
            <a:endParaRPr lang="en-US" dirty="0">
              <a:solidFill>
                <a:srgbClr val="00B050"/>
              </a:solidFill>
            </a:endParaRPr>
          </a:p>
        </p:txBody>
      </p:sp>
      <p:sp>
        <p:nvSpPr>
          <p:cNvPr id="3" name="Content Placeholder 2"/>
          <p:cNvSpPr>
            <a:spLocks noGrp="1"/>
          </p:cNvSpPr>
          <p:nvPr>
            <p:ph idx="1"/>
          </p:nvPr>
        </p:nvSpPr>
        <p:spPr>
          <a:xfrm>
            <a:off x="0" y="1592826"/>
            <a:ext cx="10746658" cy="5265173"/>
          </a:xfrm>
        </p:spPr>
        <p:txBody>
          <a:bodyPr>
            <a:normAutofit/>
          </a:bodyPr>
          <a:lstStyle/>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Set and commit to deadlines- instills focus and aids in meeting goals</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Use of automation software to track time for tasks</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Being efficient-ensures completion of tasks on time</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Regular breaks- for recharging and refreshing</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Avoid multitasking- avoid loss of time and productivity</a:t>
            </a:r>
            <a:endParaRPr lang="en-US" sz="2200" dirty="0">
              <a:solidFill>
                <a:schemeClr val="tx1"/>
              </a:solidFill>
              <a:latin typeface="Constantia" panose="02030602050306030303" pitchFamily="18" charset="0"/>
            </a:endParaRPr>
          </a:p>
        </p:txBody>
      </p:sp>
    </p:spTree>
    <p:extLst>
      <p:ext uri="{BB962C8B-B14F-4D97-AF65-F5344CB8AC3E}">
        <p14:creationId xmlns:p14="http://schemas.microsoft.com/office/powerpoint/2010/main" val="2729731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3986"/>
            <a:ext cx="10864311" cy="1714646"/>
          </a:xfrm>
        </p:spPr>
        <p:txBody>
          <a:bodyPr>
            <a:normAutofit/>
          </a:bodyPr>
          <a:lstStyle/>
          <a:p>
            <a:pPr algn="ctr"/>
            <a:r>
              <a:rPr lang="en-US" dirty="0" smtClean="0">
                <a:solidFill>
                  <a:srgbClr val="00B050"/>
                </a:solidFill>
              </a:rPr>
              <a:t>Using Lean Methodologies and Concepts to Improve Quality</a:t>
            </a:r>
            <a:endParaRPr lang="en-US" dirty="0">
              <a:solidFill>
                <a:srgbClr val="00B050"/>
              </a:solidFill>
            </a:endParaRPr>
          </a:p>
        </p:txBody>
      </p:sp>
      <p:sp>
        <p:nvSpPr>
          <p:cNvPr id="3" name="Content Placeholder 2"/>
          <p:cNvSpPr>
            <a:spLocks noGrp="1"/>
          </p:cNvSpPr>
          <p:nvPr>
            <p:ph idx="1"/>
          </p:nvPr>
        </p:nvSpPr>
        <p:spPr>
          <a:xfrm>
            <a:off x="1" y="1445342"/>
            <a:ext cx="10264876" cy="5412657"/>
          </a:xfrm>
        </p:spPr>
        <p:txBody>
          <a:bodyPr>
            <a:normAutofit/>
          </a:bodyPr>
          <a:lstStyle/>
          <a:p>
            <a:pPr marL="0" indent="0">
              <a:lnSpc>
                <a:spcPct val="200000"/>
              </a:lnSpc>
              <a:buNone/>
            </a:pPr>
            <a:r>
              <a:rPr lang="en-US" sz="2200" b="1" u="sng" dirty="0" smtClean="0">
                <a:solidFill>
                  <a:schemeClr val="tx1"/>
                </a:solidFill>
                <a:latin typeface="Constantia" panose="02030602050306030303" pitchFamily="18" charset="0"/>
              </a:rPr>
              <a:t>Defining value</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Defining </a:t>
            </a:r>
            <a:r>
              <a:rPr lang="en-US" sz="2200" dirty="0" smtClean="0">
                <a:solidFill>
                  <a:schemeClr val="tx1"/>
                </a:solidFill>
                <a:latin typeface="Constantia" panose="02030602050306030303" pitchFamily="18" charset="0"/>
              </a:rPr>
              <a:t>vales ensures employees discovers latent needs for customers. </a:t>
            </a:r>
            <a:endParaRPr lang="en-US" sz="2200"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Sometimes </a:t>
            </a:r>
            <a:r>
              <a:rPr lang="en-US" sz="2200" dirty="0" smtClean="0">
                <a:solidFill>
                  <a:schemeClr val="tx1"/>
                </a:solidFill>
                <a:latin typeface="Constantia" panose="02030602050306030303" pitchFamily="18" charset="0"/>
              </a:rPr>
              <a:t>customers are not able to articulate what they want.</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The use of demographic information, surveys and interviews aids in understanding what customers value(</a:t>
            </a:r>
            <a:r>
              <a:rPr lang="en-US" sz="2200" dirty="0" err="1" smtClean="0">
                <a:solidFill>
                  <a:schemeClr val="tx1"/>
                </a:solidFill>
                <a:latin typeface="Constantia" panose="02030602050306030303" pitchFamily="18" charset="0"/>
              </a:rPr>
              <a:t>Vaterlaus</a:t>
            </a:r>
            <a:r>
              <a:rPr lang="en-US" sz="2200" dirty="0" smtClean="0">
                <a:solidFill>
                  <a:schemeClr val="tx1"/>
                </a:solidFill>
                <a:latin typeface="Constantia" panose="02030602050306030303" pitchFamily="18" charset="0"/>
              </a:rPr>
              <a:t> et al., 2018).</a:t>
            </a:r>
            <a:endParaRPr lang="en-US" sz="2200" dirty="0">
              <a:solidFill>
                <a:schemeClr val="tx1"/>
              </a:solidFill>
              <a:latin typeface="Constantia" panose="02030602050306030303" pitchFamily="18" charset="0"/>
            </a:endParaRPr>
          </a:p>
        </p:txBody>
      </p:sp>
    </p:spTree>
    <p:extLst>
      <p:ext uri="{BB962C8B-B14F-4D97-AF65-F5344CB8AC3E}">
        <p14:creationId xmlns:p14="http://schemas.microsoft.com/office/powerpoint/2010/main" val="1678358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826" y="604101"/>
            <a:ext cx="9695698" cy="855406"/>
          </a:xfrm>
        </p:spPr>
        <p:txBody>
          <a:bodyPr>
            <a:normAutofit fontScale="90000"/>
          </a:bodyPr>
          <a:lstStyle/>
          <a:p>
            <a:pPr algn="ctr"/>
            <a:r>
              <a:rPr lang="en-US" dirty="0">
                <a:solidFill>
                  <a:srgbClr val="00B050"/>
                </a:solidFill>
              </a:rPr>
              <a:t>Using Lean Methodologies and Concepts to Improve </a:t>
            </a:r>
            <a:r>
              <a:rPr lang="en-US" dirty="0" smtClean="0">
                <a:solidFill>
                  <a:srgbClr val="00B050"/>
                </a:solidFill>
              </a:rPr>
              <a:t>Quality Cont...</a:t>
            </a:r>
            <a:endParaRPr lang="en-US" dirty="0">
              <a:solidFill>
                <a:srgbClr val="00B050"/>
              </a:solidFill>
            </a:endParaRPr>
          </a:p>
        </p:txBody>
      </p:sp>
      <p:sp>
        <p:nvSpPr>
          <p:cNvPr id="3" name="Content Placeholder 2"/>
          <p:cNvSpPr>
            <a:spLocks noGrp="1"/>
          </p:cNvSpPr>
          <p:nvPr>
            <p:ph idx="1"/>
          </p:nvPr>
        </p:nvSpPr>
        <p:spPr>
          <a:xfrm>
            <a:off x="68826" y="1691148"/>
            <a:ext cx="10687664" cy="5166851"/>
          </a:xfrm>
        </p:spPr>
        <p:txBody>
          <a:bodyPr/>
          <a:lstStyle/>
          <a:p>
            <a:pPr marL="0" indent="0">
              <a:lnSpc>
                <a:spcPct val="200000"/>
              </a:lnSpc>
              <a:buNone/>
            </a:pPr>
            <a:r>
              <a:rPr lang="en-US" sz="2400" b="1" u="sng" dirty="0">
                <a:solidFill>
                  <a:schemeClr val="tx1"/>
                </a:solidFill>
                <a:latin typeface="Constantia" panose="02030602050306030303" pitchFamily="18" charset="0"/>
              </a:rPr>
              <a:t>Mapping the Value Stream</a:t>
            </a:r>
            <a:endParaRPr lang="en-US" sz="2200" b="1" u="sng" dirty="0" smtClean="0">
              <a:solidFill>
                <a:schemeClr val="tx1"/>
              </a:solidFill>
              <a:latin typeface="Constantia" panose="02030602050306030303" pitchFamily="18" charset="0"/>
            </a:endParaRP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First, employees learn how to identify the vales stream, then map it. </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All the activities that align to customers values are identified.</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Elimination of activities that are not inline with customers needs. i.e. non-valued necessary and non-value and unnecessary.</a:t>
            </a:r>
          </a:p>
          <a:p>
            <a:pPr>
              <a:lnSpc>
                <a:spcPct val="200000"/>
              </a:lnSpc>
              <a:buFont typeface="Wingdings" panose="05000000000000000000" pitchFamily="2" charset="2"/>
              <a:buChar char="Ø"/>
            </a:pPr>
            <a:r>
              <a:rPr lang="en-US" sz="2200" dirty="0" smtClean="0">
                <a:solidFill>
                  <a:schemeClr val="tx1"/>
                </a:solidFill>
                <a:latin typeface="Constantia" panose="02030602050306030303" pitchFamily="18" charset="0"/>
              </a:rPr>
              <a:t>Optimize plant floor layout</a:t>
            </a:r>
          </a:p>
          <a:p>
            <a:pPr marL="0" indent="0">
              <a:buNone/>
            </a:pPr>
            <a:endParaRPr lang="en-US" dirty="0"/>
          </a:p>
        </p:txBody>
      </p:sp>
    </p:spTree>
    <p:extLst>
      <p:ext uri="{BB962C8B-B14F-4D97-AF65-F5344CB8AC3E}">
        <p14:creationId xmlns:p14="http://schemas.microsoft.com/office/powerpoint/2010/main" val="283912409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378</TotalTime>
  <Words>1620</Words>
  <Application>Microsoft Office PowerPoint</Application>
  <PresentationFormat>Widescreen</PresentationFormat>
  <Paragraphs>94</Paragraphs>
  <Slides>14</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Constantia</vt:lpstr>
      <vt:lpstr>Trebuchet MS</vt:lpstr>
      <vt:lpstr>Wingdings</vt:lpstr>
      <vt:lpstr>Wingdings 3</vt:lpstr>
      <vt:lpstr>Facet</vt:lpstr>
      <vt:lpstr>BQM 367 Team Project- Improvement Initiative</vt:lpstr>
      <vt:lpstr>PowerPoint Presentation</vt:lpstr>
      <vt:lpstr>The Five Lean Principles</vt:lpstr>
      <vt:lpstr>Strategic Planning</vt:lpstr>
      <vt:lpstr>   Reducing Defects and Errors  </vt:lpstr>
      <vt:lpstr>Process Management to Reduce Data Entry Errors</vt:lpstr>
      <vt:lpstr>Productivity Increase</vt:lpstr>
      <vt:lpstr>Using Lean Methodologies and Concepts to Improve Quality</vt:lpstr>
      <vt:lpstr>Using Lean Methodologies and Concepts to Improve Quality Cont...</vt:lpstr>
      <vt:lpstr>Using Lean Methodologies and Concepts to Improve Cycle and Takt Time</vt:lpstr>
      <vt:lpstr> Using Lean Methodologies and Concepts to Improve Cycle and Takt Time Cont...</vt:lpstr>
      <vt:lpstr>Employee Improvement</vt:lpstr>
      <vt:lpstr>Employee Improvement Cont...</vt:lpstr>
      <vt:lpstr>                       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BQM 367 Team Project</dc:title>
  <dc:creator>Microsoft account</dc:creator>
  <cp:lastModifiedBy>User</cp:lastModifiedBy>
  <cp:revision>49</cp:revision>
  <dcterms:created xsi:type="dcterms:W3CDTF">2021-09-08T15:26:57Z</dcterms:created>
  <dcterms:modified xsi:type="dcterms:W3CDTF">2021-09-08T22:11:00Z</dcterms:modified>
</cp:coreProperties>
</file>